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60" r:id="rId5"/>
    <p:sldId id="258" r:id="rId6"/>
    <p:sldId id="259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5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ZWB Infektiologie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647</c:v>
                </c:pt>
                <c:pt idx="1">
                  <c:v>661</c:v>
                </c:pt>
                <c:pt idx="2">
                  <c:v>708</c:v>
                </c:pt>
                <c:pt idx="3">
                  <c:v>720</c:v>
                </c:pt>
                <c:pt idx="4">
                  <c:v>769</c:v>
                </c:pt>
                <c:pt idx="5">
                  <c:v>827</c:v>
                </c:pt>
                <c:pt idx="6">
                  <c:v>895</c:v>
                </c:pt>
                <c:pt idx="7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7C-4192-A6AE-A917E619DF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56248"/>
        <c:axId val="2144447000"/>
      </c:barChart>
      <c:catAx>
        <c:axId val="186175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47000"/>
        <c:crosses val="autoZero"/>
        <c:auto val="1"/>
        <c:lblAlgn val="ctr"/>
        <c:lblOffset val="100"/>
        <c:noMultiLvlLbl val="0"/>
      </c:catAx>
      <c:valAx>
        <c:axId val="214444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756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Tabelle1!$C$1</c:f>
              <c:strCache>
                <c:ptCount val="1"/>
                <c:pt idx="0">
                  <c:v>Datenreihe FA Mikrobiologie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731</c:v>
                </c:pt>
                <c:pt idx="1">
                  <c:v>768</c:v>
                </c:pt>
                <c:pt idx="2">
                  <c:v>776</c:v>
                </c:pt>
                <c:pt idx="3">
                  <c:v>797</c:v>
                </c:pt>
                <c:pt idx="4">
                  <c:v>817</c:v>
                </c:pt>
                <c:pt idx="5">
                  <c:v>812</c:v>
                </c:pt>
                <c:pt idx="6">
                  <c:v>832</c:v>
                </c:pt>
                <c:pt idx="7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B4-4C92-A86B-E2F272E46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56248"/>
        <c:axId val="2144447000"/>
      </c:barChart>
      <c:catAx>
        <c:axId val="186175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47000"/>
        <c:crosses val="autoZero"/>
        <c:auto val="1"/>
        <c:lblAlgn val="ctr"/>
        <c:lblOffset val="100"/>
        <c:noMultiLvlLbl val="0"/>
      </c:catAx>
      <c:valAx>
        <c:axId val="214444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756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Tabelle1!$E$1</c:f>
              <c:strCache>
                <c:ptCount val="1"/>
                <c:pt idx="0">
                  <c:v>Datenreihe ZWB Krankenhaushygiene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8A-42B5-AA93-30926CF2F1C8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8A-42B5-AA93-30926CF2F1C8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8A-42B5-AA93-30926CF2F1C8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8A-42B5-AA93-30926CF2F1C8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8A-42B5-AA93-30926CF2F1C8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8A-42B5-AA93-30926CF2F1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Tabelle1!$A$4:$A$9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Tabelle1!$E$4:$E$9</c:f>
              <c:numCache>
                <c:formatCode>General</c:formatCode>
                <c:ptCount val="6"/>
                <c:pt idx="0">
                  <c:v>174</c:v>
                </c:pt>
                <c:pt idx="1">
                  <c:v>216</c:v>
                </c:pt>
                <c:pt idx="2">
                  <c:v>233</c:v>
                </c:pt>
                <c:pt idx="3">
                  <c:v>249</c:v>
                </c:pt>
                <c:pt idx="4">
                  <c:v>248</c:v>
                </c:pt>
                <c:pt idx="5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8A-42B5-AA93-30926CF2F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56248"/>
        <c:axId val="2144447000"/>
      </c:barChart>
      <c:catAx>
        <c:axId val="186175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47000"/>
        <c:crosses val="autoZero"/>
        <c:auto val="1"/>
        <c:lblAlgn val="ctr"/>
        <c:lblOffset val="100"/>
        <c:noMultiLvlLbl val="0"/>
      </c:catAx>
      <c:valAx>
        <c:axId val="214444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756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Tabelle1!$D$1</c:f>
              <c:strCache>
                <c:ptCount val="1"/>
                <c:pt idx="0">
                  <c:v>Datenreihe FA Hygiene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Tabelle1!$D$2:$D$9</c:f>
              <c:numCache>
                <c:formatCode>General</c:formatCode>
                <c:ptCount val="8"/>
                <c:pt idx="0">
                  <c:v>198</c:v>
                </c:pt>
                <c:pt idx="1">
                  <c:v>199</c:v>
                </c:pt>
                <c:pt idx="2">
                  <c:v>204</c:v>
                </c:pt>
                <c:pt idx="3">
                  <c:v>206</c:v>
                </c:pt>
                <c:pt idx="4">
                  <c:v>212</c:v>
                </c:pt>
                <c:pt idx="5">
                  <c:v>228</c:v>
                </c:pt>
                <c:pt idx="6">
                  <c:v>239</c:v>
                </c:pt>
                <c:pt idx="7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21-4634-990F-204C82E09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56248"/>
        <c:axId val="2144447000"/>
      </c:barChart>
      <c:catAx>
        <c:axId val="186175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47000"/>
        <c:crosses val="autoZero"/>
        <c:auto val="1"/>
        <c:lblAlgn val="ctr"/>
        <c:lblOffset val="100"/>
        <c:noMultiLvlLbl val="0"/>
      </c:catAx>
      <c:valAx>
        <c:axId val="214444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756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 Ärztinnen/Ärzte mit ZWB Infektiologie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647</c:v>
                </c:pt>
                <c:pt idx="1">
                  <c:v>661</c:v>
                </c:pt>
                <c:pt idx="2">
                  <c:v>708</c:v>
                </c:pt>
                <c:pt idx="3">
                  <c:v>720</c:v>
                </c:pt>
                <c:pt idx="4">
                  <c:v>769</c:v>
                </c:pt>
                <c:pt idx="5">
                  <c:v>827</c:v>
                </c:pt>
                <c:pt idx="6">
                  <c:v>895</c:v>
                </c:pt>
                <c:pt idx="7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8-4930-B8D6-958860AE4874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 Ärztinnen/Ärzte mit FA Mikrobiologie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731</c:v>
                </c:pt>
                <c:pt idx="1">
                  <c:v>768</c:v>
                </c:pt>
                <c:pt idx="2">
                  <c:v>776</c:v>
                </c:pt>
                <c:pt idx="3">
                  <c:v>797</c:v>
                </c:pt>
                <c:pt idx="4">
                  <c:v>817</c:v>
                </c:pt>
                <c:pt idx="5">
                  <c:v>812</c:v>
                </c:pt>
                <c:pt idx="6">
                  <c:v>832</c:v>
                </c:pt>
                <c:pt idx="7">
                  <c:v>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8-4930-B8D6-958860AE4874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N Ärztinnen/Ärzte mit ZWB Krankenhaushygiene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Tabelle1!$D$2:$D$9</c:f>
              <c:numCache>
                <c:formatCode>General</c:formatCode>
                <c:ptCount val="8"/>
                <c:pt idx="2">
                  <c:v>174</c:v>
                </c:pt>
                <c:pt idx="3">
                  <c:v>216</c:v>
                </c:pt>
                <c:pt idx="4">
                  <c:v>233</c:v>
                </c:pt>
                <c:pt idx="5">
                  <c:v>249</c:v>
                </c:pt>
                <c:pt idx="6">
                  <c:v>248</c:v>
                </c:pt>
                <c:pt idx="7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98-4930-B8D6-958860AE4874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N Ärztinnen/Ärzte mit FA Hygiene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numRef>
              <c:f>Tabelle1!$A$2:$A$9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Tabelle1!$E$2:$E$9</c:f>
              <c:numCache>
                <c:formatCode>General</c:formatCode>
                <c:ptCount val="8"/>
                <c:pt idx="0">
                  <c:v>198</c:v>
                </c:pt>
                <c:pt idx="1">
                  <c:v>199</c:v>
                </c:pt>
                <c:pt idx="2">
                  <c:v>204</c:v>
                </c:pt>
                <c:pt idx="3">
                  <c:v>206</c:v>
                </c:pt>
                <c:pt idx="4">
                  <c:v>212</c:v>
                </c:pt>
                <c:pt idx="5">
                  <c:v>228</c:v>
                </c:pt>
                <c:pt idx="6">
                  <c:v>239</c:v>
                </c:pt>
                <c:pt idx="7">
                  <c:v>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9B-4E7A-AB65-FD23DD033A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61756248"/>
        <c:axId val="2144447000"/>
      </c:barChart>
      <c:catAx>
        <c:axId val="186175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47000"/>
        <c:crosses val="autoZero"/>
        <c:auto val="1"/>
        <c:lblAlgn val="ctr"/>
        <c:lblOffset val="100"/>
        <c:noMultiLvlLbl val="0"/>
      </c:catAx>
      <c:valAx>
        <c:axId val="2144447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6175624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Ärztinnen/Ärzte mit ZWB Infektiologie 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2021</c:v>
                </c:pt>
                <c:pt idx="1">
                  <c:v>Prognose 2022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948</c:v>
                </c:pt>
                <c:pt idx="1">
                  <c:v>1008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C8-4E39-87B7-018AA6DE5DDA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davon stationär tätig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Tabelle1!$A$2:$A$3</c:f>
              <c:strCache>
                <c:ptCount val="2"/>
                <c:pt idx="0">
                  <c:v>2021</c:v>
                </c:pt>
                <c:pt idx="1">
                  <c:v>Prognose 2022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563</c:v>
                </c:pt>
                <c:pt idx="1">
                  <c:v>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C8-4E39-87B7-018AA6DE5D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852896"/>
        <c:axId val="516850272"/>
      </c:barChart>
      <c:catAx>
        <c:axId val="51685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850272"/>
        <c:crosses val="autoZero"/>
        <c:auto val="1"/>
        <c:lblAlgn val="ctr"/>
        <c:lblOffset val="100"/>
        <c:noMultiLvlLbl val="0"/>
      </c:catAx>
      <c:valAx>
        <c:axId val="51685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516852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tx1"/>
          </a:solidFill>
        </a:defRPr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0.63793</cdr:x>
      <cdr:y>0.42748</cdr:y>
    </cdr:from>
    <cdr:to>
      <cdr:x>0.7593</cdr:x>
      <cdr:y>0.5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4518736" y="1740428"/>
          <a:ext cx="859714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de-DE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de-DE" dirty="0">
              <a:solidFill>
                <a:schemeClr val="bg1"/>
              </a:solidFill>
            </a:rPr>
            <a:t>+ 5,9 %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20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05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98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27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369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23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61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67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576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445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54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6610-3F3F-4269-9D28-A53A1B0DB395}" type="datetimeFigureOut">
              <a:rPr lang="de-DE" smtClean="0"/>
              <a:t>19.05.22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7C35-5D01-4AE7-B03C-0327DBF26DC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44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769976"/>
            <a:ext cx="11353800" cy="132556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12767" y="3438294"/>
            <a:ext cx="10515600" cy="585066"/>
          </a:xfrm>
        </p:spPr>
        <p:txBody>
          <a:bodyPr/>
          <a:lstStyle/>
          <a:p>
            <a:r>
              <a:rPr lang="de-DE" dirty="0"/>
              <a:t>Gespräch zwischen DGI und BMG, 19.05.2022 um 12:30 Uhr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165" y="6061980"/>
            <a:ext cx="2834308" cy="69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66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1524000" y="744641"/>
            <a:ext cx="9515474" cy="79580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Bedarfsschätzung Infektiologie ZW</a:t>
            </a:r>
            <a:r>
              <a:rPr lang="de-DE" dirty="0"/>
              <a:t>B</a:t>
            </a:r>
          </a:p>
          <a:p>
            <a:pPr algn="ctr"/>
            <a:r>
              <a:rPr lang="de-DE" sz="2000" dirty="0"/>
              <a:t>Grundlage Krankenhausstatistik 2020 (destatis.de, statista.de)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173476"/>
              </p:ext>
            </p:extLst>
          </p:nvPr>
        </p:nvGraphicFramePr>
        <p:xfrm>
          <a:off x="1027892" y="2244987"/>
          <a:ext cx="10106025" cy="3753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2407">
                  <a:extLst>
                    <a:ext uri="{9D8B030D-6E8A-4147-A177-3AD203B41FA5}">
                      <a16:colId xmlns:a16="http://schemas.microsoft.com/office/drawing/2014/main" val="3276438827"/>
                    </a:ext>
                  </a:extLst>
                </a:gridCol>
                <a:gridCol w="1245399">
                  <a:extLst>
                    <a:ext uri="{9D8B030D-6E8A-4147-A177-3AD203B41FA5}">
                      <a16:colId xmlns:a16="http://schemas.microsoft.com/office/drawing/2014/main" val="1059213215"/>
                    </a:ext>
                  </a:extLst>
                </a:gridCol>
                <a:gridCol w="3371279">
                  <a:extLst>
                    <a:ext uri="{9D8B030D-6E8A-4147-A177-3AD203B41FA5}">
                      <a16:colId xmlns:a16="http://schemas.microsoft.com/office/drawing/2014/main" val="255214622"/>
                    </a:ext>
                  </a:extLst>
                </a:gridCol>
                <a:gridCol w="1313470">
                  <a:extLst>
                    <a:ext uri="{9D8B030D-6E8A-4147-A177-3AD203B41FA5}">
                      <a16:colId xmlns:a16="http://schemas.microsoft.com/office/drawing/2014/main" val="410901652"/>
                    </a:ext>
                  </a:extLst>
                </a:gridCol>
                <a:gridCol w="1313470">
                  <a:extLst>
                    <a:ext uri="{9D8B030D-6E8A-4147-A177-3AD203B41FA5}">
                      <a16:colId xmlns:a16="http://schemas.microsoft.com/office/drawing/2014/main" val="3880035270"/>
                    </a:ext>
                  </a:extLst>
                </a:gridCol>
              </a:tblGrid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Größe (Betten) 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Zahl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Bedarfsschätzung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ZWB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FA/FÄ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8558626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0-299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1321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20% der KH ZWB/FÄ 66/33%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177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 88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674062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300-499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318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1/KH ZWB/FÄ 66/33%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212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106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117610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500-799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169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1,5/KH  ZWB/FÄ 50/50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127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127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4174576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800+ (ohne UK)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 59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2,5/KH ZWB/FÄ 33/66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  30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60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4546461"/>
                  </a:ext>
                </a:extLst>
              </a:tr>
              <a:tr h="9382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Universitätskliniken (VUD)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36 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3 FÄ, 2 ZWB/KH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72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108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8887422"/>
                  </a:ext>
                </a:extLst>
              </a:tr>
              <a:tr h="4691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Summe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 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 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</a:rPr>
                        <a:t>618</a:t>
                      </a:r>
                      <a:endParaRPr lang="de-DE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489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2695800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27892" y="1875655"/>
            <a:ext cx="97043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1904 Krankenhäuser, 487783 Betten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900752" y="6056197"/>
            <a:ext cx="7137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dirty="0">
                <a:ea typeface="Calibri" panose="020F0502020204030204" pitchFamily="34" charset="0"/>
                <a:cs typeface="Times New Roman" panose="02020603050405020304" pitchFamily="18" charset="0"/>
              </a:rPr>
              <a:t>Gesamtschätzung mit ca. 1 Fachkraft Infektiologie /500 Betten konsistent.</a:t>
            </a:r>
            <a:r>
              <a:rPr lang="de-DE" altLang="de-DE" dirty="0"/>
              <a:t> </a:t>
            </a:r>
          </a:p>
          <a:p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1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6" name="Textplatzhalter 3"/>
          <p:cNvSpPr txBox="1">
            <a:spLocks/>
          </p:cNvSpPr>
          <p:nvPr/>
        </p:nvSpPr>
        <p:spPr>
          <a:xfrm>
            <a:off x="1881597" y="764654"/>
            <a:ext cx="8428806" cy="1152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Ärztinnen/Ärzte mit Zusatzweiterbildung Infektiologie </a:t>
            </a:r>
            <a:r>
              <a:rPr lang="de-DE" sz="2000" dirty="0"/>
              <a:t>(Stand 12/2021)</a:t>
            </a:r>
          </a:p>
        </p:txBody>
      </p:sp>
      <p:graphicFrame>
        <p:nvGraphicFramePr>
          <p:cNvPr id="7" name="Diagramm 6"/>
          <p:cNvGraphicFramePr/>
          <p:nvPr>
            <p:extLst>
              <p:ext uri="{D42A27DB-BD31-4B8C-83A1-F6EECF244321}">
                <p14:modId xmlns:p14="http://schemas.microsoft.com/office/powerpoint/2010/main" val="2858173158"/>
              </p:ext>
            </p:extLst>
          </p:nvPr>
        </p:nvGraphicFramePr>
        <p:xfrm>
          <a:off x="3151785" y="2132856"/>
          <a:ext cx="58563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55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1836964" y="764654"/>
            <a:ext cx="8518071" cy="1152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Ärztinnen/Ärzte mit FA für Mikrobiologie, Virologie u. Infektionsepidemiologie </a:t>
            </a:r>
            <a:r>
              <a:rPr lang="de-DE" sz="2000" dirty="0"/>
              <a:t>(Stand 12/2021)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719329124"/>
              </p:ext>
            </p:extLst>
          </p:nvPr>
        </p:nvGraphicFramePr>
        <p:xfrm>
          <a:off x="3151785" y="2132856"/>
          <a:ext cx="58563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05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1959429" y="836614"/>
            <a:ext cx="8241027" cy="1152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Ärztinnen/Ärzte mit Zusatzweiterbildung Krankenhaushygiene </a:t>
            </a:r>
            <a:r>
              <a:rPr lang="de-DE" sz="2000" dirty="0"/>
              <a:t>(Stand 12/2021)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19354543"/>
              </p:ext>
            </p:extLst>
          </p:nvPr>
        </p:nvGraphicFramePr>
        <p:xfrm>
          <a:off x="3151785" y="2132856"/>
          <a:ext cx="58563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47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7" name="Textplatzhalter 3"/>
          <p:cNvSpPr txBox="1">
            <a:spLocks/>
          </p:cNvSpPr>
          <p:nvPr/>
        </p:nvSpPr>
        <p:spPr>
          <a:xfrm>
            <a:off x="1959429" y="836614"/>
            <a:ext cx="8241027" cy="115222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Ärztinnen/Ärzte mit FA Hygiene und Umweltmedizin </a:t>
            </a:r>
            <a:r>
              <a:rPr lang="de-DE" sz="2000" dirty="0"/>
              <a:t>(Stand 12/2021)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97134572"/>
              </p:ext>
            </p:extLst>
          </p:nvPr>
        </p:nvGraphicFramePr>
        <p:xfrm>
          <a:off x="3151785" y="2132856"/>
          <a:ext cx="585631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32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580571" y="836614"/>
            <a:ext cx="10988036" cy="10175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Vergleichsübersicht </a:t>
            </a:r>
          </a:p>
          <a:p>
            <a:pPr marL="0" indent="0" algn="ctr">
              <a:buNone/>
            </a:pPr>
            <a:r>
              <a:rPr lang="de-DE" sz="2000" dirty="0"/>
              <a:t>(Stand 12/2021)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2063547990"/>
              </p:ext>
            </p:extLst>
          </p:nvPr>
        </p:nvGraphicFramePr>
        <p:xfrm>
          <a:off x="2118050" y="2132856"/>
          <a:ext cx="98624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31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Aktuell 948 Ärztinnen/Ärzte mit ZWB Infektiologie (+ 5,9 % im Vergleich zu 2020)</a:t>
            </a:r>
          </a:p>
          <a:p>
            <a:r>
              <a:rPr lang="de-DE" dirty="0">
                <a:sym typeface="Wingdings" panose="05000000000000000000" pitchFamily="2" charset="2"/>
              </a:rPr>
              <a:t> davon 563 stationär tätig</a:t>
            </a:r>
          </a:p>
          <a:p>
            <a:r>
              <a:rPr lang="de-DE" dirty="0">
                <a:sym typeface="Wingdings" panose="05000000000000000000" pitchFamily="2" charset="2"/>
              </a:rPr>
              <a:t>Prognose Ende 2022: 563 + 5,9 % Zuwachs = ca. 600 Ärztinnen/Ärzte mit ZWB Infektiologie stationär tätig</a:t>
            </a:r>
          </a:p>
          <a:p>
            <a:r>
              <a:rPr lang="de-DE" dirty="0">
                <a:sym typeface="Wingdings" panose="05000000000000000000" pitchFamily="2" charset="2"/>
              </a:rPr>
              <a:t>Davon werden ca. 20 % (N = 120) FA für Infektiologie &amp; 80 % (N = 480) ZWB Infektiologie</a:t>
            </a:r>
          </a:p>
          <a:p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580571" y="836614"/>
            <a:ext cx="10988036" cy="10175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Prognose: Ärztinnen/Ärzte  </a:t>
            </a:r>
          </a:p>
          <a:p>
            <a:pPr marL="0" indent="0" algn="ctr">
              <a:buNone/>
            </a:pPr>
            <a:r>
              <a:rPr lang="de-DE" sz="2000" dirty="0"/>
              <a:t>(Stand 12/2021)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290" y="626625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53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sp>
        <p:nvSpPr>
          <p:cNvPr id="5" name="Textplatzhalter 3"/>
          <p:cNvSpPr txBox="1">
            <a:spLocks/>
          </p:cNvSpPr>
          <p:nvPr/>
        </p:nvSpPr>
        <p:spPr>
          <a:xfrm>
            <a:off x="601982" y="836614"/>
            <a:ext cx="10988036" cy="10175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Prognose 2022: </a:t>
            </a:r>
          </a:p>
          <a:p>
            <a:pPr algn="ctr"/>
            <a:r>
              <a:rPr lang="de-DE" b="1" dirty="0"/>
              <a:t>Zuwachs Ärztinnen/Ärzte mit ZWB Infektiologie </a:t>
            </a:r>
          </a:p>
          <a:p>
            <a:pPr marL="0" indent="0" algn="ctr">
              <a:buNone/>
            </a:pPr>
            <a:endParaRPr lang="de-DE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444096414"/>
              </p:ext>
            </p:extLst>
          </p:nvPr>
        </p:nvGraphicFramePr>
        <p:xfrm>
          <a:off x="365125" y="2142051"/>
          <a:ext cx="7083425" cy="407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feld 1"/>
          <p:cNvSpPr txBox="1"/>
          <p:nvPr/>
        </p:nvSpPr>
        <p:spPr>
          <a:xfrm>
            <a:off x="1803400" y="3882480"/>
            <a:ext cx="901700" cy="29527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>
                <a:solidFill>
                  <a:schemeClr val="bg1"/>
                </a:solidFill>
              </a:rPr>
              <a:t>+ 5,9 %</a:t>
            </a:r>
          </a:p>
        </p:txBody>
      </p:sp>
      <p:sp>
        <p:nvSpPr>
          <p:cNvPr id="13" name="Ellipse 12"/>
          <p:cNvSpPr/>
          <p:nvPr/>
        </p:nvSpPr>
        <p:spPr>
          <a:xfrm>
            <a:off x="4752975" y="5372100"/>
            <a:ext cx="19431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" name="Gerade Verbindung mit Pfeil 15"/>
          <p:cNvCxnSpPr/>
          <p:nvPr/>
        </p:nvCxnSpPr>
        <p:spPr>
          <a:xfrm flipV="1">
            <a:off x="6486525" y="3514725"/>
            <a:ext cx="1714500" cy="7620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8293100" y="4573135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Ziel FA für Infektiologie:</a:t>
            </a:r>
          </a:p>
          <a:p>
            <a:r>
              <a:rPr lang="de-DE" dirty="0"/>
              <a:t>ca. 20 % (N = 120)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6486525" y="4564660"/>
            <a:ext cx="1790700" cy="2238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8277225" y="3139700"/>
            <a:ext cx="278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ZWB für Infektiologie:</a:t>
            </a:r>
          </a:p>
          <a:p>
            <a:r>
              <a:rPr lang="de-DE" dirty="0"/>
              <a:t>ca. 80 % (N = 480)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8293100" y="2315089"/>
            <a:ext cx="2506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Entwicklung nach 2022</a:t>
            </a: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46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0" y="0"/>
            <a:ext cx="12192000" cy="54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000" dirty="0">
                <a:solidFill>
                  <a:schemeClr val="bg1"/>
                </a:solidFill>
              </a:rPr>
              <a:t>Weiterentwicklung des Hygieneförderprogramms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92804"/>
              </p:ext>
            </p:extLst>
          </p:nvPr>
        </p:nvGraphicFramePr>
        <p:xfrm>
          <a:off x="1542694" y="1469445"/>
          <a:ext cx="8661862" cy="454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396">
                  <a:extLst>
                    <a:ext uri="{9D8B030D-6E8A-4147-A177-3AD203B41FA5}">
                      <a16:colId xmlns:a16="http://schemas.microsoft.com/office/drawing/2014/main" val="3998089122"/>
                    </a:ext>
                  </a:extLst>
                </a:gridCol>
                <a:gridCol w="1784188">
                  <a:extLst>
                    <a:ext uri="{9D8B030D-6E8A-4147-A177-3AD203B41FA5}">
                      <a16:colId xmlns:a16="http://schemas.microsoft.com/office/drawing/2014/main" val="3966299688"/>
                    </a:ext>
                  </a:extLst>
                </a:gridCol>
                <a:gridCol w="1705338">
                  <a:extLst>
                    <a:ext uri="{9D8B030D-6E8A-4147-A177-3AD203B41FA5}">
                      <a16:colId xmlns:a16="http://schemas.microsoft.com/office/drawing/2014/main" val="3764087437"/>
                    </a:ext>
                  </a:extLst>
                </a:gridCol>
                <a:gridCol w="1838253">
                  <a:extLst>
                    <a:ext uri="{9D8B030D-6E8A-4147-A177-3AD203B41FA5}">
                      <a16:colId xmlns:a16="http://schemas.microsoft.com/office/drawing/2014/main" val="26826829"/>
                    </a:ext>
                  </a:extLst>
                </a:gridCol>
                <a:gridCol w="1378687">
                  <a:extLst>
                    <a:ext uri="{9D8B030D-6E8A-4147-A177-3AD203B41FA5}">
                      <a16:colId xmlns:a16="http://schemas.microsoft.com/office/drawing/2014/main" val="2590618914"/>
                    </a:ext>
                  </a:extLst>
                </a:gridCol>
              </a:tblGrid>
              <a:tr h="4466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LÄK 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WB-Stätten Int. Klinik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Praxis/6 Monate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Davon anderes Gebiet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Spalte C-D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416340628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Bad.-Württ.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9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312045244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Bayern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9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5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639520789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Berlin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9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20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1354090380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Brandenburg*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(3)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956479978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Bremen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914933536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Hamburg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849843969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Hessen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204001338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Meck.-Vorpomm.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4205556862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Niedersachsen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811573400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Nordrhein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062882487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Rheinland-Pfalz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924013781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Saarland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1333388006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Sachsen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3 (4?)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101612016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Sachsen-Anhalt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008101393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Schleswig-Holst.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17629997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Thüringen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2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 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12762867"/>
                  </a:ext>
                </a:extLst>
              </a:tr>
              <a:tr h="297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Westfalen-Lippe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19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5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2054603672"/>
                  </a:ext>
                </a:extLst>
              </a:tr>
              <a:tr h="1990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Summe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83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47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10</a:t>
                      </a:r>
                      <a:endParaRPr lang="de-DE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37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90" marR="67990" marT="0" marB="0"/>
                </a:tc>
                <a:extLst>
                  <a:ext uri="{0D108BD9-81ED-4DB2-BD59-A6C34878D82A}">
                    <a16:rowId xmlns:a16="http://schemas.microsoft.com/office/drawing/2014/main" val="3027269862"/>
                  </a:ext>
                </a:extLst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06829" y="6132959"/>
            <a:ext cx="9198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Damit ist auszugehen von derzeit 83 WB-Stätten mit voller WB-Zeit bzw. 2 Jahren und 37 WB-Stätten mit WB-Zeit 1 Jahr als maximale Kapazität für die FA-Weiterbildung.</a:t>
            </a:r>
            <a:endParaRPr lang="de-DE" altLang="de-DE" sz="1600" dirty="0">
              <a:latin typeface="Arial" panose="020B0604020202020204" pitchFamily="34" charset="0"/>
            </a:endParaRPr>
          </a:p>
          <a:p>
            <a:endParaRPr lang="de-DE" dirty="0"/>
          </a:p>
        </p:txBody>
      </p:sp>
      <p:sp>
        <p:nvSpPr>
          <p:cNvPr id="8" name="Textplatzhalter 3"/>
          <p:cNvSpPr txBox="1">
            <a:spLocks/>
          </p:cNvSpPr>
          <p:nvPr/>
        </p:nvSpPr>
        <p:spPr>
          <a:xfrm>
            <a:off x="3120769" y="565097"/>
            <a:ext cx="6277429" cy="10175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/>
              <a:t>Weiterbildungsstätten nach LÄK</a:t>
            </a:r>
          </a:p>
          <a:p>
            <a:pPr marL="0" indent="0" algn="ctr">
              <a:buNone/>
            </a:pPr>
            <a:r>
              <a:rPr lang="de-DE" sz="1800" dirty="0"/>
              <a:t>(bereinigt bei mehreren Weiterbildnern pro Stätte)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465" y="6263485"/>
            <a:ext cx="2087710" cy="51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82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Macintosh PowerPoint</Application>
  <PresentationFormat>Breitbild</PresentationFormat>
  <Paragraphs>179</Paragraphs>
  <Slides>10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</vt:lpstr>
      <vt:lpstr>Weiterentwicklung des Hygieneförderprogramms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Isabelle Vonberg</dc:creator>
  <cp:lastModifiedBy>Gerd Fätkenheuer</cp:lastModifiedBy>
  <cp:revision>37</cp:revision>
  <dcterms:created xsi:type="dcterms:W3CDTF">2022-05-12T07:57:51Z</dcterms:created>
  <dcterms:modified xsi:type="dcterms:W3CDTF">2022-05-19T10:55:28Z</dcterms:modified>
</cp:coreProperties>
</file>